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67" r:id="rId3"/>
    <p:sldId id="259" r:id="rId4"/>
    <p:sldId id="260" r:id="rId5"/>
    <p:sldId id="266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E9821B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507C20-DDA2-4225-B2DA-5A5F169818FB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3B93EA-F3DE-4F23-B104-F2F4F19189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899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DD6B-3FFA-4714-92E2-67E9E29919D8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56C7E-C011-44AF-A744-9993492B5C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495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DD6B-3FFA-4714-92E2-67E9E29919D8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56C7E-C011-44AF-A744-9993492B5C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7132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DD6B-3FFA-4714-92E2-67E9E29919D8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56C7E-C011-44AF-A744-9993492B5C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7614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DD6B-3FFA-4714-92E2-67E9E29919D8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56C7E-C011-44AF-A744-9993492B5C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7639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DD6B-3FFA-4714-92E2-67E9E29919D8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56C7E-C011-44AF-A744-9993492B5C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3772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DD6B-3FFA-4714-92E2-67E9E29919D8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56C7E-C011-44AF-A744-9993492B5C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6938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DD6B-3FFA-4714-92E2-67E9E29919D8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56C7E-C011-44AF-A744-9993492B5C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8680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DD6B-3FFA-4714-92E2-67E9E29919D8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56C7E-C011-44AF-A744-9993492B5C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654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DD6B-3FFA-4714-92E2-67E9E29919D8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56C7E-C011-44AF-A744-9993492B5C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4102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DD6B-3FFA-4714-92E2-67E9E29919D8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56C7E-C011-44AF-A744-9993492B5C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851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DD6B-3FFA-4714-92E2-67E9E29919D8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56C7E-C011-44AF-A744-9993492B5C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17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1DD6B-3FFA-4714-92E2-67E9E29919D8}" type="datetimeFigureOut">
              <a:rPr lang="cs-CZ" smtClean="0"/>
              <a:t>13.02.2021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56C7E-C011-44AF-A744-9993492B5C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217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19268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endParaRPr lang="cs-CZ" sz="2800" dirty="0"/>
          </a:p>
          <a:p>
            <a:pPr marL="0" indent="0" algn="ctr">
              <a:buNone/>
            </a:pPr>
            <a:endParaRPr lang="cs-CZ" sz="2800" dirty="0"/>
          </a:p>
          <a:p>
            <a:pPr marL="0" indent="0" algn="ctr">
              <a:buNone/>
            </a:pPr>
            <a:endParaRPr lang="cs-CZ" sz="2800" dirty="0"/>
          </a:p>
          <a:p>
            <a:pPr marL="0" indent="0" algn="ctr">
              <a:buNone/>
            </a:pPr>
            <a:r>
              <a:rPr lang="cs-CZ" sz="6600" b="1" dirty="0">
                <a:solidFill>
                  <a:srgbClr val="CC0000"/>
                </a:solidFill>
              </a:rPr>
              <a:t>Předmět</a:t>
            </a:r>
          </a:p>
          <a:p>
            <a:pPr marL="0" indent="0" algn="ctr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44193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850106"/>
          </a:xfrm>
          <a:solidFill>
            <a:srgbClr val="CC0000"/>
          </a:solidFill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Charakteristika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28800"/>
            <a:ext cx="8640960" cy="489654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2800" b="1" dirty="0">
                <a:solidFill>
                  <a:srgbClr val="CC0000"/>
                </a:solidFill>
              </a:rPr>
              <a:t>je to rozvíjející větný člen</a:t>
            </a:r>
          </a:p>
          <a:p>
            <a:pPr marL="0" indent="0">
              <a:buNone/>
            </a:pPr>
            <a:endParaRPr lang="cs-CZ" sz="800" b="1" dirty="0">
              <a:solidFill>
                <a:srgbClr val="CC0000"/>
              </a:solidFill>
            </a:endParaRPr>
          </a:p>
          <a:p>
            <a:r>
              <a:rPr lang="cs-CZ" sz="2800" b="1" dirty="0">
                <a:solidFill>
                  <a:srgbClr val="CC0000"/>
                </a:solidFill>
                <a:cs typeface="Times New Roman" pitchFamily="16" charset="0"/>
              </a:rPr>
              <a:t>označuje osobu, věc nebo jev, které jsou slovesným dějem zasaženy</a:t>
            </a:r>
          </a:p>
          <a:p>
            <a:pPr marL="0" indent="0">
              <a:buNone/>
            </a:pPr>
            <a:endParaRPr lang="cs-CZ" sz="800" b="1" dirty="0">
              <a:solidFill>
                <a:srgbClr val="CC0000"/>
              </a:solidFill>
            </a:endParaRPr>
          </a:p>
          <a:p>
            <a:r>
              <a:rPr lang="cs-CZ" sz="2800" b="1" dirty="0">
                <a:solidFill>
                  <a:schemeClr val="bg1"/>
                </a:solidFill>
              </a:rPr>
              <a:t>značí se: </a:t>
            </a:r>
            <a:r>
              <a:rPr lang="cs-CZ" sz="2800" b="1" dirty="0" err="1">
                <a:solidFill>
                  <a:srgbClr val="CC0000"/>
                </a:solidFill>
              </a:rPr>
              <a:t>Pt</a:t>
            </a:r>
            <a:endParaRPr lang="cs-CZ" sz="2800" b="1" dirty="0">
              <a:solidFill>
                <a:srgbClr val="CC0000"/>
              </a:solidFill>
            </a:endParaRPr>
          </a:p>
          <a:p>
            <a:pPr marL="0" indent="0">
              <a:buNone/>
            </a:pPr>
            <a:endParaRPr lang="cs-CZ" sz="800" b="1" dirty="0">
              <a:solidFill>
                <a:srgbClr val="CC0000"/>
              </a:solidFill>
            </a:endParaRPr>
          </a:p>
          <a:p>
            <a:r>
              <a:rPr lang="cs-CZ" sz="2800" b="1" dirty="0">
                <a:solidFill>
                  <a:schemeClr val="bg1"/>
                </a:solidFill>
              </a:rPr>
              <a:t>závisí:</a:t>
            </a:r>
            <a:r>
              <a:rPr lang="cs-CZ" sz="2800" dirty="0">
                <a:solidFill>
                  <a:schemeClr val="bg1"/>
                </a:solidFill>
              </a:rPr>
              <a:t> </a:t>
            </a:r>
            <a:r>
              <a:rPr lang="cs-CZ" sz="2800" b="1" dirty="0">
                <a:solidFill>
                  <a:srgbClr val="CC0000"/>
                </a:solidFill>
              </a:rPr>
              <a:t>na</a:t>
            </a:r>
            <a:r>
              <a:rPr lang="cs-CZ" sz="2800" dirty="0">
                <a:solidFill>
                  <a:srgbClr val="CC0000"/>
                </a:solidFill>
              </a:rPr>
              <a:t> </a:t>
            </a:r>
            <a:r>
              <a:rPr lang="cs-CZ" sz="2800" b="1" dirty="0">
                <a:solidFill>
                  <a:srgbClr val="CC0000"/>
                </a:solidFill>
              </a:rPr>
              <a:t>slovesu a přídavném jménu</a:t>
            </a:r>
          </a:p>
          <a:p>
            <a:pPr marL="0" indent="0">
              <a:buNone/>
            </a:pPr>
            <a:endParaRPr lang="cs-CZ" sz="800" b="1" dirty="0">
              <a:solidFill>
                <a:srgbClr val="CC0000"/>
              </a:solidFill>
            </a:endParaRPr>
          </a:p>
          <a:p>
            <a:r>
              <a:rPr lang="cs-CZ" sz="2800" b="1" dirty="0">
                <a:solidFill>
                  <a:schemeClr val="bg1"/>
                </a:solidFill>
              </a:rPr>
              <a:t>ptáme se: </a:t>
            </a:r>
            <a:r>
              <a:rPr lang="cs-CZ" sz="2800" b="1" dirty="0">
                <a:solidFill>
                  <a:srgbClr val="CC0000"/>
                </a:solidFill>
              </a:rPr>
              <a:t>všemi pádovými otázkami kromě 1 a 5. pádu</a:t>
            </a:r>
          </a:p>
          <a:p>
            <a:pPr marL="0" indent="0">
              <a:buNone/>
            </a:pPr>
            <a:endParaRPr lang="cs-CZ" sz="800" b="1" dirty="0">
              <a:solidFill>
                <a:srgbClr val="CC0000"/>
              </a:solidFill>
            </a:endParaRPr>
          </a:p>
          <a:p>
            <a:r>
              <a:rPr lang="cs-CZ" sz="2800" b="1" dirty="0">
                <a:solidFill>
                  <a:schemeClr val="bg1"/>
                </a:solidFill>
              </a:rPr>
              <a:t>bývá vyjádřen: </a:t>
            </a:r>
            <a:r>
              <a:rPr lang="cs-CZ" sz="2800" b="1" dirty="0">
                <a:solidFill>
                  <a:srgbClr val="CC0000"/>
                </a:solidFill>
              </a:rPr>
              <a:t>nejčastěji podstatným jménem, 			</a:t>
            </a:r>
            <a:r>
              <a:rPr lang="cs-CZ" sz="2800" b="1">
                <a:solidFill>
                  <a:srgbClr val="CC0000"/>
                </a:solidFill>
              </a:rPr>
              <a:t>                     zájmenem</a:t>
            </a:r>
            <a:r>
              <a:rPr lang="cs-CZ" sz="2800" b="1" dirty="0">
                <a:solidFill>
                  <a:srgbClr val="CC0000"/>
                </a:solidFill>
              </a:rPr>
              <a:t>, infinitivem slovesa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10842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778098"/>
          </a:xfrm>
          <a:solidFill>
            <a:srgbClr val="C00000"/>
          </a:solidFill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Druhy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496944" cy="496855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lnSpc>
                <a:spcPct val="76000"/>
              </a:lnSpc>
              <a:spcBef>
                <a:spcPts val="7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cs-CZ" b="1" dirty="0">
              <a:solidFill>
                <a:srgbClr val="CC0000"/>
              </a:solidFill>
              <a:cs typeface="Times New Roman" pitchFamily="16" charset="0"/>
            </a:endParaRPr>
          </a:p>
          <a:p>
            <a:pPr>
              <a:lnSpc>
                <a:spcPct val="76000"/>
              </a:lnSpc>
              <a:spcBef>
                <a:spcPts val="7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b="1" dirty="0">
                <a:solidFill>
                  <a:srgbClr val="CC0000"/>
                </a:solidFill>
                <a:cs typeface="Times New Roman" pitchFamily="16" charset="0"/>
              </a:rPr>
              <a:t>holý           </a:t>
            </a:r>
          </a:p>
          <a:p>
            <a:pPr marL="608013" indent="-608013">
              <a:lnSpc>
                <a:spcPct val="76000"/>
              </a:lnSpc>
              <a:spcBef>
                <a:spcPts val="700"/>
              </a:spcBef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b="1" dirty="0">
                <a:solidFill>
                  <a:srgbClr val="CC0000"/>
                </a:solidFill>
                <a:cs typeface="Times New Roman" pitchFamily="16" charset="0"/>
              </a:rPr>
              <a:t>                          Marcela sbírala </a:t>
            </a:r>
            <a:r>
              <a:rPr lang="cs-CZ" b="1" dirty="0">
                <a:solidFill>
                  <a:schemeClr val="bg1"/>
                </a:solidFill>
                <a:cs typeface="Times New Roman" pitchFamily="16" charset="0"/>
              </a:rPr>
              <a:t>jahody</a:t>
            </a:r>
            <a:r>
              <a:rPr lang="cs-CZ" b="1" dirty="0">
                <a:solidFill>
                  <a:srgbClr val="CC0000"/>
                </a:solidFill>
                <a:cs typeface="Times New Roman" pitchFamily="16" charset="0"/>
              </a:rPr>
              <a:t>.</a:t>
            </a:r>
          </a:p>
          <a:p>
            <a:pPr marL="608013" indent="-608013">
              <a:lnSpc>
                <a:spcPct val="76000"/>
              </a:lnSpc>
              <a:spcBef>
                <a:spcPts val="700"/>
              </a:spcBef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cs-CZ" b="1" dirty="0">
              <a:solidFill>
                <a:srgbClr val="CC0000"/>
              </a:solidFill>
              <a:cs typeface="Times New Roman" pitchFamily="16" charset="0"/>
            </a:endParaRPr>
          </a:p>
          <a:p>
            <a:pPr>
              <a:lnSpc>
                <a:spcPct val="76000"/>
              </a:lnSpc>
              <a:spcBef>
                <a:spcPts val="700"/>
              </a:spcBef>
              <a:buClrTx/>
              <a:buSzTx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b="1" dirty="0">
                <a:solidFill>
                  <a:srgbClr val="CC0000"/>
                </a:solidFill>
                <a:cs typeface="Times New Roman" pitchFamily="16" charset="0"/>
              </a:rPr>
              <a:t>rozvitý        </a:t>
            </a:r>
          </a:p>
          <a:p>
            <a:pPr marL="608013" indent="-608013">
              <a:lnSpc>
                <a:spcPct val="76000"/>
              </a:lnSpc>
              <a:spcBef>
                <a:spcPts val="700"/>
              </a:spcBef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b="1" dirty="0">
                <a:solidFill>
                  <a:srgbClr val="CC0000"/>
                </a:solidFill>
                <a:cs typeface="Times New Roman" pitchFamily="16" charset="0"/>
              </a:rPr>
              <a:t>                          Marcela sbírala </a:t>
            </a:r>
            <a:r>
              <a:rPr lang="cs-CZ" b="1" dirty="0">
                <a:solidFill>
                  <a:schemeClr val="bg1"/>
                </a:solidFill>
                <a:cs typeface="Times New Roman" pitchFamily="16" charset="0"/>
              </a:rPr>
              <a:t>zralé jahody</a:t>
            </a:r>
            <a:r>
              <a:rPr lang="cs-CZ" b="1" dirty="0">
                <a:solidFill>
                  <a:srgbClr val="CC0000"/>
                </a:solidFill>
                <a:cs typeface="Times New Roman" pitchFamily="16" charset="0"/>
              </a:rPr>
              <a:t>. </a:t>
            </a:r>
          </a:p>
          <a:p>
            <a:pPr marL="608013" indent="-608013">
              <a:lnSpc>
                <a:spcPct val="76000"/>
              </a:lnSpc>
              <a:spcBef>
                <a:spcPts val="700"/>
              </a:spcBef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cs-CZ" b="1" dirty="0">
              <a:solidFill>
                <a:srgbClr val="CC0000"/>
              </a:solidFill>
              <a:cs typeface="Times New Roman" pitchFamily="16" charset="0"/>
            </a:endParaRPr>
          </a:p>
          <a:p>
            <a:pPr>
              <a:lnSpc>
                <a:spcPct val="76000"/>
              </a:lnSpc>
              <a:spcBef>
                <a:spcPts val="700"/>
              </a:spcBef>
              <a:buClrTx/>
              <a:buSzTx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b="1" dirty="0">
                <a:solidFill>
                  <a:srgbClr val="CC0000"/>
                </a:solidFill>
                <a:cs typeface="Times New Roman" pitchFamily="16" charset="0"/>
              </a:rPr>
              <a:t>několikanásobný                                 </a:t>
            </a:r>
          </a:p>
          <a:p>
            <a:pPr marL="608013" indent="-608013">
              <a:lnSpc>
                <a:spcPct val="76000"/>
              </a:lnSpc>
              <a:spcBef>
                <a:spcPts val="700"/>
              </a:spcBef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b="1" dirty="0">
                <a:solidFill>
                  <a:srgbClr val="CC0000"/>
                </a:solidFill>
                <a:cs typeface="Times New Roman" pitchFamily="16" charset="0"/>
              </a:rPr>
              <a:t>                          </a:t>
            </a:r>
          </a:p>
          <a:p>
            <a:pPr marL="608013" indent="-608013">
              <a:lnSpc>
                <a:spcPct val="76000"/>
              </a:lnSpc>
              <a:spcBef>
                <a:spcPts val="700"/>
              </a:spcBef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b="1" dirty="0">
                <a:solidFill>
                  <a:srgbClr val="CC0000"/>
                </a:solidFill>
                <a:cs typeface="Times New Roman" pitchFamily="16" charset="0"/>
              </a:rPr>
              <a:t>				   Marcela sbírala </a:t>
            </a:r>
            <a:r>
              <a:rPr lang="cs-CZ" b="1" dirty="0">
                <a:solidFill>
                  <a:schemeClr val="bg1"/>
                </a:solidFill>
                <a:cs typeface="Times New Roman" pitchFamily="16" charset="0"/>
              </a:rPr>
              <a:t>jahody a borůvky</a:t>
            </a:r>
            <a:r>
              <a:rPr lang="cs-CZ" b="1" dirty="0">
                <a:solidFill>
                  <a:srgbClr val="CC0000"/>
                </a:solidFill>
                <a:cs typeface="Times New Roman" pitchFamily="16" charset="0"/>
              </a:rPr>
              <a:t>.			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3104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rgbClr val="C00000"/>
          </a:solidFill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Vyhledej předmět a urči jeho pád: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7058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cs-CZ" sz="3000" dirty="0"/>
          </a:p>
          <a:p>
            <a:pPr marL="0" indent="0">
              <a:buNone/>
            </a:pPr>
            <a:r>
              <a:rPr lang="cs-CZ" sz="3000" b="1" dirty="0"/>
              <a:t>Dotkl se mě. </a:t>
            </a:r>
          </a:p>
          <a:p>
            <a:pPr marL="0" indent="0">
              <a:buNone/>
            </a:pPr>
            <a:r>
              <a:rPr lang="cs-CZ" sz="3000" b="1" dirty="0"/>
              <a:t>Z tábora napsal dlouhý dopis. </a:t>
            </a:r>
          </a:p>
          <a:p>
            <a:pPr marL="0" indent="0">
              <a:buNone/>
            </a:pPr>
            <a:r>
              <a:rPr lang="cs-CZ" sz="3000" b="1" dirty="0"/>
              <a:t>Jitka zapomněla zamknout. </a:t>
            </a:r>
          </a:p>
          <a:p>
            <a:pPr marL="0" indent="0">
              <a:buNone/>
            </a:pPr>
            <a:r>
              <a:rPr lang="cs-CZ" sz="3000" b="1" dirty="0"/>
              <a:t>Vítek byl velmi podobný otci. </a:t>
            </a:r>
          </a:p>
          <a:p>
            <a:pPr marL="0" indent="0">
              <a:buNone/>
            </a:pPr>
            <a:r>
              <a:rPr lang="cs-CZ" sz="3000" b="1" dirty="0"/>
              <a:t>Ve škole jsem se seznámil s Pavlem.</a:t>
            </a:r>
          </a:p>
          <a:p>
            <a:pPr marL="0" indent="0">
              <a:buNone/>
            </a:pPr>
            <a:r>
              <a:rPr lang="cs-CZ" sz="3000" b="1" dirty="0"/>
              <a:t>Poděkoval svému učiteli.</a:t>
            </a:r>
          </a:p>
          <a:p>
            <a:pPr marL="0" indent="0">
              <a:buNone/>
            </a:pPr>
            <a:r>
              <a:rPr lang="cs-CZ" sz="3000" b="1" dirty="0"/>
              <a:t>Uvažuji o dalším studiu.</a:t>
            </a:r>
          </a:p>
          <a:p>
            <a:pPr marL="0" indent="0">
              <a:buNone/>
            </a:pPr>
            <a:r>
              <a:rPr lang="cs-CZ" sz="2800" b="1" dirty="0"/>
              <a:t>Je závislá na čokoládě. </a:t>
            </a:r>
          </a:p>
        </p:txBody>
      </p:sp>
    </p:spTree>
    <p:extLst>
      <p:ext uri="{BB962C8B-B14F-4D97-AF65-F5344CB8AC3E}">
        <p14:creationId xmlns:p14="http://schemas.microsoft.com/office/powerpoint/2010/main" val="164477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rgbClr val="C00000"/>
          </a:solidFill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Řešení: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7058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cs-CZ" sz="3000" dirty="0"/>
          </a:p>
          <a:p>
            <a:pPr marL="0" indent="0">
              <a:buNone/>
            </a:pPr>
            <a:r>
              <a:rPr lang="cs-CZ" sz="3000" b="1" dirty="0"/>
              <a:t>Dotkl se </a:t>
            </a:r>
            <a:r>
              <a:rPr lang="cs-CZ" sz="3000" b="1" u="sng" dirty="0"/>
              <a:t>mě</a:t>
            </a:r>
            <a:r>
              <a:rPr lang="cs-CZ" sz="3000" b="1" dirty="0"/>
              <a:t>. </a:t>
            </a:r>
            <a:r>
              <a:rPr lang="cs-CZ" sz="3000" b="1" dirty="0">
                <a:solidFill>
                  <a:srgbClr val="CC0000"/>
                </a:solidFill>
              </a:rPr>
              <a:t>Pt</a:t>
            </a:r>
            <a:r>
              <a:rPr lang="cs-CZ" sz="3000" b="1" baseline="-25000" dirty="0">
                <a:solidFill>
                  <a:srgbClr val="CC0000"/>
                </a:solidFill>
              </a:rPr>
              <a:t>2</a:t>
            </a:r>
            <a:endParaRPr lang="cs-CZ" sz="3000" b="1" dirty="0"/>
          </a:p>
          <a:p>
            <a:pPr marL="0" indent="0">
              <a:buNone/>
            </a:pPr>
            <a:r>
              <a:rPr lang="cs-CZ" sz="3000" b="1" dirty="0"/>
              <a:t>Z tábora napsal dlouhý </a:t>
            </a:r>
            <a:r>
              <a:rPr lang="cs-CZ" sz="3000" b="1" u="sng" dirty="0"/>
              <a:t>dopis</a:t>
            </a:r>
            <a:r>
              <a:rPr lang="cs-CZ" sz="3000" b="1" dirty="0"/>
              <a:t>. </a:t>
            </a:r>
            <a:r>
              <a:rPr lang="cs-CZ" sz="3000" b="1" dirty="0">
                <a:solidFill>
                  <a:srgbClr val="CC0000"/>
                </a:solidFill>
              </a:rPr>
              <a:t>Pt</a:t>
            </a:r>
            <a:r>
              <a:rPr lang="cs-CZ" sz="3000" b="1" baseline="-25000" dirty="0">
                <a:solidFill>
                  <a:srgbClr val="CC0000"/>
                </a:solidFill>
              </a:rPr>
              <a:t>4</a:t>
            </a:r>
            <a:endParaRPr lang="cs-CZ" sz="3000" b="1" dirty="0">
              <a:solidFill>
                <a:srgbClr val="CC0000"/>
              </a:solidFill>
            </a:endParaRPr>
          </a:p>
          <a:p>
            <a:pPr marL="0" indent="0">
              <a:buNone/>
            </a:pPr>
            <a:r>
              <a:rPr lang="cs-CZ" sz="3000" b="1" dirty="0"/>
              <a:t>Jitka zapomněla </a:t>
            </a:r>
            <a:r>
              <a:rPr lang="cs-CZ" sz="3000" b="1" u="sng" dirty="0"/>
              <a:t>zamknout</a:t>
            </a:r>
            <a:r>
              <a:rPr lang="cs-CZ" sz="3000" b="1" dirty="0"/>
              <a:t>. </a:t>
            </a:r>
            <a:r>
              <a:rPr lang="cs-CZ" sz="3000" b="1" dirty="0">
                <a:solidFill>
                  <a:srgbClr val="CC0000"/>
                </a:solidFill>
              </a:rPr>
              <a:t>Pt</a:t>
            </a:r>
            <a:r>
              <a:rPr lang="cs-CZ" sz="3000" b="1" baseline="-25000" dirty="0">
                <a:solidFill>
                  <a:srgbClr val="CC0000"/>
                </a:solidFill>
              </a:rPr>
              <a:t>4</a:t>
            </a:r>
            <a:endParaRPr lang="cs-CZ" sz="3000" b="1" dirty="0"/>
          </a:p>
          <a:p>
            <a:pPr marL="0" indent="0">
              <a:buNone/>
            </a:pPr>
            <a:r>
              <a:rPr lang="cs-CZ" sz="3000" b="1" dirty="0"/>
              <a:t>Vítek byl velmi podobný </a:t>
            </a:r>
            <a:r>
              <a:rPr lang="cs-CZ" sz="3000" b="1" u="sng" dirty="0"/>
              <a:t>otci</a:t>
            </a:r>
            <a:r>
              <a:rPr lang="cs-CZ" sz="3000" b="1" dirty="0"/>
              <a:t>. </a:t>
            </a:r>
            <a:r>
              <a:rPr lang="cs-CZ" sz="3000" b="1" dirty="0">
                <a:solidFill>
                  <a:srgbClr val="CC0000"/>
                </a:solidFill>
              </a:rPr>
              <a:t>Pt</a:t>
            </a:r>
            <a:r>
              <a:rPr lang="cs-CZ" sz="3000" b="1" baseline="-25000" dirty="0">
                <a:solidFill>
                  <a:srgbClr val="CC0000"/>
                </a:solidFill>
              </a:rPr>
              <a:t>3</a:t>
            </a:r>
            <a:endParaRPr lang="cs-CZ" sz="3000" b="1" dirty="0"/>
          </a:p>
          <a:p>
            <a:pPr marL="0" indent="0">
              <a:buNone/>
            </a:pPr>
            <a:r>
              <a:rPr lang="cs-CZ" sz="3000" b="1" dirty="0"/>
              <a:t>Ve škole jsem se seznámil </a:t>
            </a:r>
            <a:r>
              <a:rPr lang="cs-CZ" sz="3000" b="1" u="sng" dirty="0"/>
              <a:t>s Pavlem</a:t>
            </a:r>
            <a:r>
              <a:rPr lang="cs-CZ" sz="3000" b="1" dirty="0"/>
              <a:t>. </a:t>
            </a:r>
            <a:r>
              <a:rPr lang="cs-CZ" sz="3000" b="1" dirty="0">
                <a:solidFill>
                  <a:srgbClr val="CC0000"/>
                </a:solidFill>
              </a:rPr>
              <a:t>Pt</a:t>
            </a:r>
            <a:r>
              <a:rPr lang="cs-CZ" sz="3000" b="1" baseline="-25000" dirty="0">
                <a:solidFill>
                  <a:srgbClr val="CC0000"/>
                </a:solidFill>
              </a:rPr>
              <a:t>7</a:t>
            </a:r>
            <a:endParaRPr lang="cs-CZ" sz="3000" b="1" dirty="0"/>
          </a:p>
          <a:p>
            <a:pPr marL="0" indent="0">
              <a:buNone/>
            </a:pPr>
            <a:r>
              <a:rPr lang="cs-CZ" sz="3000" b="1" dirty="0"/>
              <a:t>Poděkoval svému </a:t>
            </a:r>
            <a:r>
              <a:rPr lang="cs-CZ" sz="3000" b="1" u="sng" dirty="0"/>
              <a:t>učiteli</a:t>
            </a:r>
            <a:r>
              <a:rPr lang="cs-CZ" sz="3000" b="1" dirty="0"/>
              <a:t>. </a:t>
            </a:r>
            <a:r>
              <a:rPr lang="cs-CZ" sz="3000" b="1" dirty="0" err="1">
                <a:solidFill>
                  <a:srgbClr val="CC0000"/>
                </a:solidFill>
              </a:rPr>
              <a:t>Pt</a:t>
            </a:r>
            <a:r>
              <a:rPr lang="cs-CZ" sz="3000" b="1" dirty="0">
                <a:solidFill>
                  <a:srgbClr val="CC0000"/>
                </a:solidFill>
              </a:rPr>
              <a:t> </a:t>
            </a:r>
            <a:r>
              <a:rPr lang="cs-CZ" sz="3000" b="1" baseline="-25000" dirty="0">
                <a:solidFill>
                  <a:srgbClr val="CC0000"/>
                </a:solidFill>
              </a:rPr>
              <a:t>3</a:t>
            </a:r>
            <a:endParaRPr lang="cs-CZ" sz="3000" b="1" dirty="0"/>
          </a:p>
          <a:p>
            <a:pPr marL="0" indent="0">
              <a:buNone/>
            </a:pPr>
            <a:r>
              <a:rPr lang="cs-CZ" sz="3000" b="1" dirty="0"/>
              <a:t>Uvažuji </a:t>
            </a:r>
            <a:r>
              <a:rPr lang="cs-CZ" sz="3000" b="1" u="sng" dirty="0"/>
              <a:t>o</a:t>
            </a:r>
            <a:r>
              <a:rPr lang="cs-CZ" sz="3000" b="1" dirty="0"/>
              <a:t> dalším </a:t>
            </a:r>
            <a:r>
              <a:rPr lang="cs-CZ" sz="3000" b="1" u="sng" dirty="0"/>
              <a:t>studiu</a:t>
            </a:r>
            <a:r>
              <a:rPr lang="cs-CZ" sz="3000" b="1" dirty="0"/>
              <a:t>. </a:t>
            </a:r>
            <a:r>
              <a:rPr lang="cs-CZ" sz="3000" b="1" dirty="0" err="1">
                <a:solidFill>
                  <a:srgbClr val="CC0000"/>
                </a:solidFill>
              </a:rPr>
              <a:t>Pt</a:t>
            </a:r>
            <a:r>
              <a:rPr lang="cs-CZ" sz="3000" b="1" dirty="0">
                <a:solidFill>
                  <a:srgbClr val="CC0000"/>
                </a:solidFill>
              </a:rPr>
              <a:t> </a:t>
            </a:r>
            <a:r>
              <a:rPr lang="cs-CZ" sz="3000" b="1" baseline="-25000" dirty="0">
                <a:solidFill>
                  <a:srgbClr val="CC0000"/>
                </a:solidFill>
              </a:rPr>
              <a:t>6</a:t>
            </a:r>
            <a:endParaRPr lang="cs-CZ" sz="3000" b="1" dirty="0"/>
          </a:p>
          <a:p>
            <a:pPr marL="0" indent="0">
              <a:buNone/>
            </a:pPr>
            <a:r>
              <a:rPr lang="cs-CZ" sz="2800" b="1" dirty="0"/>
              <a:t>Je závislá </a:t>
            </a:r>
            <a:r>
              <a:rPr lang="cs-CZ" sz="2800" b="1" u="sng" dirty="0"/>
              <a:t>na čokoládě</a:t>
            </a:r>
            <a:r>
              <a:rPr lang="cs-CZ" sz="2800" b="1" dirty="0"/>
              <a:t>. </a:t>
            </a:r>
            <a:r>
              <a:rPr lang="cs-CZ" sz="2800" b="1" dirty="0" err="1">
                <a:solidFill>
                  <a:srgbClr val="CC0000"/>
                </a:solidFill>
              </a:rPr>
              <a:t>Pt</a:t>
            </a:r>
            <a:r>
              <a:rPr lang="cs-CZ" sz="2800" b="1" dirty="0">
                <a:solidFill>
                  <a:srgbClr val="CC0000"/>
                </a:solidFill>
              </a:rPr>
              <a:t> </a:t>
            </a:r>
            <a:r>
              <a:rPr lang="cs-CZ" sz="2800" b="1" baseline="-25000" dirty="0">
                <a:solidFill>
                  <a:srgbClr val="CC0000"/>
                </a:solidFill>
              </a:rPr>
              <a:t>6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5818098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186</TotalTime>
  <Words>192</Words>
  <Application>Microsoft Office PowerPoint</Application>
  <PresentationFormat>Předvádění na obrazovce (4:3)</PresentationFormat>
  <Paragraphs>47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Motiv systému Office</vt:lpstr>
      <vt:lpstr>Prezentace aplikace PowerPoint</vt:lpstr>
      <vt:lpstr>Charakteristika</vt:lpstr>
      <vt:lpstr>Druhy předmětu</vt:lpstr>
      <vt:lpstr>Vyhledej předmět a urči jeho pád:</vt:lpstr>
      <vt:lpstr>Řešení: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Iveta</dc:creator>
  <cp:lastModifiedBy>Světluše Pospíšilová</cp:lastModifiedBy>
  <cp:revision>22</cp:revision>
  <dcterms:created xsi:type="dcterms:W3CDTF">2013-03-24T17:36:45Z</dcterms:created>
  <dcterms:modified xsi:type="dcterms:W3CDTF">2021-02-13T18:41:10Z</dcterms:modified>
</cp:coreProperties>
</file>